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02" r:id="rId2"/>
    <p:sldId id="314" r:id="rId3"/>
    <p:sldId id="320" r:id="rId4"/>
    <p:sldId id="268" r:id="rId5"/>
    <p:sldId id="313" r:id="rId6"/>
    <p:sldId id="325" r:id="rId7"/>
    <p:sldId id="274" r:id="rId8"/>
    <p:sldId id="323" r:id="rId9"/>
    <p:sldId id="328" r:id="rId10"/>
    <p:sldId id="326" r:id="rId11"/>
    <p:sldId id="303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BDD2"/>
    <a:srgbClr val="385773"/>
    <a:srgbClr val="0C0C0C"/>
    <a:srgbClr val="B5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7" autoAdjust="0"/>
    <p:restoredTop sz="96197" autoAdjust="0"/>
  </p:normalViewPr>
  <p:slideViewPr>
    <p:cSldViewPr snapToObjects="1" showGuides="1">
      <p:cViewPr varScale="1">
        <p:scale>
          <a:sx n="114" d="100"/>
          <a:sy n="114" d="100"/>
        </p:scale>
        <p:origin x="184" y="888"/>
      </p:cViewPr>
      <p:guideLst>
        <p:guide orient="horz"/>
        <p:guide pos="295"/>
      </p:guideLst>
    </p:cSldViewPr>
  </p:slideViewPr>
  <p:outlineViewPr>
    <p:cViewPr>
      <p:scale>
        <a:sx n="33" d="100"/>
        <a:sy n="33" d="100"/>
      </p:scale>
      <p:origin x="0" y="10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0" i="0">
                <a:latin typeface="Museo 300 Regular"/>
                <a:cs typeface="Museo 300 Regular"/>
              </a:defRPr>
            </a:pPr>
            <a:r>
              <a:rPr lang="en-GB" b="0" i="0">
                <a:latin typeface="Helvetica"/>
                <a:cs typeface="Helvetica"/>
              </a:rPr>
              <a:t>Migrants detained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Asylum seekers</c:v>
                </c:pt>
              </c:strCache>
            </c:strRef>
          </c:tx>
          <c:spPr>
            <a:solidFill>
              <a:srgbClr val="38577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7-C643-A2AF-18B3C0CFD6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Detained</c:v>
                </c:pt>
              </c:strCache>
            </c:strRef>
          </c:tx>
          <c:spPr>
            <a:solidFill>
              <a:srgbClr val="B5C5FF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F7-C643-A2AF-18B3C0CFD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9918328"/>
        <c:axId val="2099922024"/>
      </c:barChart>
      <c:catAx>
        <c:axId val="209991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defRPr>
            </a:pPr>
            <a:endParaRPr lang="en-US"/>
          </a:p>
        </c:txPr>
        <c:crossAx val="2099922024"/>
        <c:crosses val="autoZero"/>
        <c:auto val="1"/>
        <c:lblAlgn val="ctr"/>
        <c:lblOffset val="100"/>
        <c:noMultiLvlLbl val="0"/>
      </c:catAx>
      <c:valAx>
        <c:axId val="209992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b="0" i="0">
                <a:latin typeface="Helvetica Light"/>
                <a:cs typeface="Helvetica Light"/>
              </a:defRPr>
            </a:pPr>
            <a:endParaRPr lang="en-US"/>
          </a:p>
        </c:txPr>
        <c:crossAx val="2099918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b="0" i="0">
              <a:latin typeface="Helvetica Light"/>
              <a:cs typeface="Helvetica Light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115C5E86-E60D-DCAF-E7C7-7661AD42041F}"/>
            </a:ext>
          </a:extLst>
        </cdr:cNvPr>
        <cdr:cNvPicPr>
          <a:picLocks xmlns:a="http://schemas.openxmlformats.org/drawingml/2006/main" noGrp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22400" y="707101"/>
          <a:ext cx="3602736" cy="2016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521FD-0BB8-FE43-BCB5-792F48C17479}" type="datetimeFigureOut">
              <a:rPr lang="en-US" smtClean="0"/>
              <a:pPr/>
              <a:t>4/11/26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EC11C-0FE9-C449-9BDF-3A8675307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4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00"/>
              </a:lnSpc>
            </a:pPr>
            <a:endParaRPr lang="en-GB" altLang="en-US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C11C-0FE9-C449-9BDF-3A8675307A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46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C11C-0FE9-C449-9BDF-3A8675307A8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2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C11C-0FE9-C449-9BDF-3A8675307A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9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C11C-0FE9-C449-9BDF-3A8675307A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9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C11C-0FE9-C449-9BDF-3A8675307A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Clockwise: </a:t>
            </a:r>
            <a:r>
              <a:rPr lang="en-GB" noProof="0" err="1"/>
              <a:t>Adlieh</a:t>
            </a:r>
            <a:r>
              <a:rPr lang="en-GB" baseline="0" noProof="0"/>
              <a:t> Detention Centre, Beirut; </a:t>
            </a:r>
            <a:r>
              <a:rPr lang="en-GB" baseline="0" noProof="0" err="1"/>
              <a:t>Hutto</a:t>
            </a:r>
            <a:r>
              <a:rPr lang="en-GB" baseline="0" noProof="0"/>
              <a:t> “Residential Centre,” Texas; Aceh Detention Centre, Indonesia; </a:t>
            </a:r>
            <a:r>
              <a:rPr lang="en-GB" baseline="0" noProof="0" err="1"/>
              <a:t>Frambois</a:t>
            </a:r>
            <a:r>
              <a:rPr lang="en-GB" baseline="0" noProof="0"/>
              <a:t> Detention Centre, Geneva, Switzerland.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C11C-0FE9-C449-9BDF-3A8675307A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5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C11C-0FE9-C449-9BDF-3A8675307A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94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C11C-0FE9-C449-9BDF-3A8675307A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94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C11C-0FE9-C449-9BDF-3A8675307A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94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C11C-0FE9-C449-9BDF-3A8675307A8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77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C11C-0FE9-C449-9BDF-3A8675307A8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5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P Text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963" y="1143000"/>
            <a:ext cx="8224837" cy="3444875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 b="1">
                <a:latin typeface="Helvetica"/>
                <a:cs typeface="Helvetica"/>
              </a:defRPr>
            </a:lvl4pPr>
            <a:lvl5pPr>
              <a:defRPr i="1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Bold</a:t>
            </a:r>
          </a:p>
          <a:p>
            <a:pPr lvl="4"/>
            <a:r>
              <a:rPr lang="en-US" dirty="0"/>
              <a:t>Italic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</p:txBody>
      </p:sp>
    </p:spTree>
    <p:extLst>
      <p:ext uri="{BB962C8B-B14F-4D97-AF65-F5344CB8AC3E}">
        <p14:creationId xmlns:p14="http://schemas.microsoft.com/office/powerpoint/2010/main" val="165758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P with full photo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photo here to become background of slide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85773">
              <a:alpha val="52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2426" y="1131590"/>
            <a:ext cx="8229600" cy="3516982"/>
          </a:xfrm>
          <a:solidFill>
            <a:srgbClr val="385773">
              <a:alpha val="51000"/>
            </a:srgbClr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buClrTx/>
              <a:defRPr>
                <a:solidFill>
                  <a:srgbClr val="FFFFFF"/>
                </a:solidFill>
              </a:defRPr>
            </a:lvl2pPr>
            <a:lvl3pPr>
              <a:buClrTx/>
              <a:defRPr>
                <a:solidFill>
                  <a:srgbClr val="FFFFFF"/>
                </a:solidFill>
              </a:defRPr>
            </a:lvl3pPr>
            <a:lvl4pPr>
              <a:defRPr b="0" i="0">
                <a:solidFill>
                  <a:srgbClr val="FFFFFF"/>
                </a:solidFill>
                <a:latin typeface="Museo Sans 500"/>
                <a:cs typeface="Museo Sans 500"/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P 2 text boxes and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2426" y="1143000"/>
            <a:ext cx="2592288" cy="3300958"/>
          </a:xfrm>
        </p:spPr>
        <p:txBody>
          <a:bodyPr/>
          <a:lstStyle>
            <a:lvl4pPr>
              <a:defRPr b="0" i="0">
                <a:latin typeface="Museo Sans 500"/>
                <a:cs typeface="Museo Sans 50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03682" y="1143000"/>
            <a:ext cx="2592288" cy="3303216"/>
          </a:xfrm>
        </p:spPr>
        <p:txBody>
          <a:bodyPr/>
          <a:lstStyle>
            <a:lvl4pPr>
              <a:defRPr b="0" i="0">
                <a:latin typeface="Museo Sans 500"/>
                <a:cs typeface="Museo Sans 50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83054" y="1143000"/>
            <a:ext cx="2592288" cy="33009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2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P text + 2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9705" y="1143000"/>
            <a:ext cx="2381382" cy="3025550"/>
          </a:xfrm>
        </p:spPr>
        <p:txBody>
          <a:bodyPr/>
          <a:lstStyle>
            <a:lvl4pPr>
              <a:defRPr b="0" i="0">
                <a:latin typeface="Museo Sans 500"/>
                <a:cs typeface="Museo Sans 50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471" y="1143000"/>
            <a:ext cx="2803086" cy="187086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888940" y="1146050"/>
            <a:ext cx="2803086" cy="187086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968220" y="3147814"/>
            <a:ext cx="5723806" cy="1080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89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P 2 map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55526"/>
            <a:ext cx="361597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1"/>
          </p:nvPr>
        </p:nvSpPr>
        <p:spPr>
          <a:xfrm>
            <a:off x="0" y="-1"/>
            <a:ext cx="4573588" cy="304905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 noChangeAspect="1"/>
          </p:cNvSpPr>
          <p:nvPr>
            <p:ph type="pic" sz="quarter" idx="12"/>
          </p:nvPr>
        </p:nvSpPr>
        <p:spPr>
          <a:xfrm>
            <a:off x="4573588" y="2094443"/>
            <a:ext cx="4573588" cy="304905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41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891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P 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315725"/>
            <a:ext cx="3816424" cy="857250"/>
          </a:xfrm>
          <a:solidFill>
            <a:srgbClr val="385773">
              <a:alpha val="50000"/>
            </a:srgb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sz="2400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4514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P Two columns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2426" y="1160216"/>
            <a:ext cx="4111162" cy="1731664"/>
          </a:xfrm>
        </p:spPr>
        <p:txBody>
          <a:bodyPr/>
          <a:lstStyle>
            <a:lvl4pPr>
              <a:defRPr b="0" i="0">
                <a:latin typeface="Museo Sans 500"/>
                <a:cs typeface="Museo Sans 50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3588" y="1161430"/>
            <a:ext cx="4111162" cy="1731664"/>
          </a:xfrm>
        </p:spPr>
        <p:txBody>
          <a:bodyPr/>
          <a:lstStyle>
            <a:lvl4pPr>
              <a:defRPr b="0" i="0">
                <a:latin typeface="Museo Sans 500"/>
                <a:cs typeface="Museo Sans 50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2426" y="3147814"/>
            <a:ext cx="2625284" cy="141171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264584" y="3147814"/>
            <a:ext cx="2625284" cy="141171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66742" y="3147814"/>
            <a:ext cx="2625284" cy="14117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P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74577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P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57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1"/>
          </p:nvPr>
        </p:nvSpPr>
        <p:spPr>
          <a:xfrm>
            <a:off x="1590931" y="1143000"/>
            <a:ext cx="5965313" cy="336806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1091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P 4 image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34620" y="372790"/>
            <a:ext cx="3771602" cy="211209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For multiple images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34620" y="2635512"/>
            <a:ext cx="3771602" cy="211209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For multiple images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57975" y="372790"/>
            <a:ext cx="3771602" cy="211209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For multiple images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658622" y="2635512"/>
            <a:ext cx="3771602" cy="211209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For multiple images</a:t>
            </a:r>
          </a:p>
        </p:txBody>
      </p:sp>
    </p:spTree>
    <p:extLst>
      <p:ext uri="{BB962C8B-B14F-4D97-AF65-F5344CB8AC3E}">
        <p14:creationId xmlns:p14="http://schemas.microsoft.com/office/powerpoint/2010/main" val="161078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P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1889026" y="1149278"/>
            <a:ext cx="5422900" cy="276080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2426" y="315725"/>
            <a:ext cx="8229600" cy="599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85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D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32" y="1779662"/>
            <a:ext cx="8229600" cy="5998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0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P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11560" y="1144588"/>
            <a:ext cx="3764461" cy="236485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426" y="315725"/>
            <a:ext cx="8229600" cy="5998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788024" y="1144588"/>
            <a:ext cx="3764461" cy="236485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7772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P 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5004048" y="1563638"/>
            <a:ext cx="3564396" cy="237626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560" y="1150342"/>
            <a:ext cx="3534899" cy="3509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426" y="315725"/>
            <a:ext cx="8229600" cy="5998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792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426" y="315725"/>
            <a:ext cx="8229600" cy="599841"/>
          </a:xfrm>
          <a:prstGeom prst="rect">
            <a:avLst/>
          </a:prstGeom>
          <a:solidFill>
            <a:srgbClr val="A8BDD2">
              <a:alpha val="3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43000"/>
            <a:ext cx="8229600" cy="344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Bold</a:t>
            </a:r>
          </a:p>
          <a:p>
            <a:pPr lvl="4"/>
            <a:r>
              <a:rPr lang="en-US" dirty="0"/>
              <a:t>Italic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</p:txBody>
      </p:sp>
    </p:spTree>
    <p:extLst>
      <p:ext uri="{BB962C8B-B14F-4D97-AF65-F5344CB8AC3E}">
        <p14:creationId xmlns:p14="http://schemas.microsoft.com/office/powerpoint/2010/main" val="329295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5" r:id="rId2"/>
    <p:sldLayoutId id="2147483650" r:id="rId3"/>
    <p:sldLayoutId id="2147483651" r:id="rId4"/>
    <p:sldLayoutId id="2147483659" r:id="rId5"/>
    <p:sldLayoutId id="2147483655" r:id="rId6"/>
    <p:sldLayoutId id="2147483658" r:id="rId7"/>
    <p:sldLayoutId id="2147483662" r:id="rId8"/>
    <p:sldLayoutId id="2147483669" r:id="rId9"/>
    <p:sldLayoutId id="2147483664" r:id="rId10"/>
    <p:sldLayoutId id="2147483666" r:id="rId11"/>
    <p:sldLayoutId id="2147483668" r:id="rId12"/>
    <p:sldLayoutId id="2147483670" r:id="rId13"/>
    <p:sldLayoutId id="2147483672" r:id="rId14"/>
    <p:sldLayoutId id="2147483673" r:id="rId15"/>
  </p:sldLayoutIdLst>
  <p:txStyles>
    <p:titleStyle>
      <a:lvl1pPr algn="ctr" defTabSz="457200" rtl="0" eaLnBrk="1" latinLnBrk="0" hangingPunct="1">
        <a:lnSpc>
          <a:spcPts val="3200"/>
        </a:lnSpc>
        <a:spcBef>
          <a:spcPct val="0"/>
        </a:spcBef>
        <a:buNone/>
        <a:defRPr sz="2400" b="0" i="0" kern="1200">
          <a:solidFill>
            <a:srgbClr val="385773"/>
          </a:solidFill>
          <a:latin typeface="Helvetica Light" charset="0"/>
          <a:ea typeface="Helvetica Light" charset="0"/>
          <a:cs typeface="Helvetica Light" charset="0"/>
        </a:defRPr>
      </a:lvl1pPr>
    </p:titleStyle>
    <p:bodyStyle>
      <a:lvl1pPr marL="0" indent="0" algn="l" defTabSz="457200" rtl="0" eaLnBrk="1" latinLnBrk="0" hangingPunct="1">
        <a:lnSpc>
          <a:spcPts val="1800"/>
        </a:lnSpc>
        <a:spcBef>
          <a:spcPts val="400"/>
        </a:spcBef>
        <a:spcAft>
          <a:spcPts val="400"/>
        </a:spcAft>
        <a:buFont typeface="Arial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1pPr>
      <a:lvl2pPr marL="266700" indent="-177800" algn="l" defTabSz="457200" rtl="0" eaLnBrk="1" latinLnBrk="0" hangingPunct="1">
        <a:lnSpc>
          <a:spcPts val="1800"/>
        </a:lnSpc>
        <a:spcBef>
          <a:spcPts val="400"/>
        </a:spcBef>
        <a:spcAft>
          <a:spcPts val="400"/>
        </a:spcAft>
        <a:buClr>
          <a:srgbClr val="385773"/>
        </a:buClr>
        <a:buSzPct val="100000"/>
        <a:buFont typeface="Arial"/>
        <a:buChar char="•"/>
        <a:tabLst>
          <a:tab pos="1254125" algn="l"/>
        </a:tabLst>
        <a:defRPr sz="1800" b="0" i="0" kern="1200" baseline="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2pPr>
      <a:lvl3pPr marL="450850" indent="-184150" algn="l" defTabSz="457200" rtl="0" eaLnBrk="1" latinLnBrk="0" hangingPunct="1">
        <a:lnSpc>
          <a:spcPts val="1800"/>
        </a:lnSpc>
        <a:spcBef>
          <a:spcPts val="400"/>
        </a:spcBef>
        <a:spcAft>
          <a:spcPts val="400"/>
        </a:spcAft>
        <a:buClr>
          <a:srgbClr val="B5C5FF"/>
        </a:buClr>
        <a:buFont typeface="Arial"/>
        <a:buChar char="•"/>
        <a:tabLst>
          <a:tab pos="1254125" algn="l"/>
        </a:tabLst>
        <a:defRPr sz="180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3pPr>
      <a:lvl4pPr marL="0" indent="0" algn="l" defTabSz="457200" rtl="0" eaLnBrk="1" latinLnBrk="0" hangingPunct="1">
        <a:lnSpc>
          <a:spcPts val="1800"/>
        </a:lnSpc>
        <a:spcBef>
          <a:spcPts val="400"/>
        </a:spcBef>
        <a:spcAft>
          <a:spcPts val="400"/>
        </a:spcAft>
        <a:buFont typeface="Arial"/>
        <a:buNone/>
        <a:tabLst>
          <a:tab pos="1254125" algn="l"/>
        </a:tabLst>
        <a:defRPr sz="1800" b="1" i="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4pPr>
      <a:lvl5pPr marL="0" indent="0" algn="l" defTabSz="457200" rtl="0" eaLnBrk="1" latinLnBrk="0" hangingPunct="1">
        <a:lnSpc>
          <a:spcPts val="1800"/>
        </a:lnSpc>
        <a:spcBef>
          <a:spcPts val="400"/>
        </a:spcBef>
        <a:spcAft>
          <a:spcPts val="400"/>
        </a:spcAft>
        <a:buFont typeface="Arial"/>
        <a:buNone/>
        <a:tabLst>
          <a:tab pos="1254125" algn="l"/>
        </a:tabLst>
        <a:defRPr sz="1800" b="0" i="1" kern="1200" baseline="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7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H="1">
            <a:off x="754560" y="4326898"/>
            <a:ext cx="8389440" cy="83714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" y="193733"/>
            <a:ext cx="7271588" cy="649825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/>
        </p:nvSpPr>
        <p:spPr>
          <a:xfrm>
            <a:off x="5292080" y="4587974"/>
            <a:ext cx="3816424" cy="433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1" i="0" kern="1200">
                <a:solidFill>
                  <a:srgbClr val="385773"/>
                </a:solidFill>
                <a:latin typeface="Museo Sans 500"/>
                <a:ea typeface="+mn-ea"/>
                <a:cs typeface="Museo Sans 5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Helvetica"/>
                <a:cs typeface="Helvetica"/>
              </a:rPr>
              <a:t>MSF-Italy:</a:t>
            </a:r>
          </a:p>
          <a:p>
            <a:r>
              <a:rPr lang="en-US" sz="1000" dirty="0">
                <a:latin typeface="Helvetica"/>
                <a:cs typeface="Helvetica"/>
              </a:rPr>
              <a:t>General Assembly </a:t>
            </a:r>
          </a:p>
          <a:p>
            <a:r>
              <a:rPr lang="en-US" sz="1000" b="0" dirty="0">
                <a:latin typeface="Helvetica" charset="0"/>
                <a:ea typeface="Helvetica" charset="0"/>
                <a:cs typeface="Helvetica" charset="0"/>
              </a:rPr>
              <a:t>Rome 11 April 2026</a:t>
            </a:r>
          </a:p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516598"/>
            <a:ext cx="80648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The Global Spread of Arbitrary Immigration Detention</a:t>
            </a:r>
            <a:endParaRPr lang="en-US" sz="2800" i="1" dirty="0"/>
          </a:p>
          <a:p>
            <a:endParaRPr lang="en-US" sz="2800" i="1" dirty="0"/>
          </a:p>
          <a:p>
            <a:r>
              <a:rPr lang="en-US" b="1" dirty="0"/>
              <a:t>By Michael Flynn</a:t>
            </a:r>
          </a:p>
        </p:txBody>
      </p:sp>
    </p:spTree>
    <p:extLst>
      <p:ext uri="{BB962C8B-B14F-4D97-AF65-F5344CB8AC3E}">
        <p14:creationId xmlns:p14="http://schemas.microsoft.com/office/powerpoint/2010/main" val="1744449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6200089" y="4803998"/>
            <a:ext cx="283982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1" i="0" kern="1200">
                <a:solidFill>
                  <a:srgbClr val="385773"/>
                </a:solidFill>
                <a:latin typeface="Museo Sans 500"/>
                <a:ea typeface="+mn-ea"/>
                <a:cs typeface="Museo Sans 5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Helvetica"/>
                <a:cs typeface="Helvetica"/>
              </a:rPr>
              <a:t>globaldetentionproject.org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95486"/>
            <a:ext cx="5076056" cy="360040"/>
          </a:xfrm>
          <a:solidFill>
            <a:srgbClr val="A8BDD2"/>
          </a:solidFill>
        </p:spPr>
        <p:txBody>
          <a:bodyPr bIns="108000" anchor="ctr" anchorCtr="0">
            <a:noAutofit/>
          </a:bodyPr>
          <a:lstStyle/>
          <a:p>
            <a:r>
              <a:rPr lang="en-US" sz="1400" b="1" dirty="0">
                <a:latin typeface="Helvetica "/>
                <a:ea typeface="Helvetica Light" charset="0"/>
                <a:cs typeface="Helvetica "/>
              </a:rPr>
              <a:t>SLIDE 9: PATH FORWARD</a:t>
            </a:r>
            <a:endParaRPr lang="en-US" sz="1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99542"/>
            <a:ext cx="81369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Any initiative that seeks to prevent the spread of harmful immigration detention practices must:</a:t>
            </a:r>
          </a:p>
          <a:p>
            <a:endParaRPr lang="en-US" sz="14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b="1" dirty="0"/>
              <a:t>Ensure that harmful practices get local and global attention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b="1" dirty="0"/>
              <a:t>Develop evidence that can be used to mobilize protections that extend beyond local jurisdictions, focusing on universal human rights norms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b="1" dirty="0"/>
              <a:t>Empower those who have lived through it—or who are most vulnerable to it—to document it, report it, and be the leading voices for change.</a:t>
            </a:r>
          </a:p>
        </p:txBody>
      </p:sp>
    </p:spTree>
    <p:extLst>
      <p:ext uri="{BB962C8B-B14F-4D97-AF65-F5344CB8AC3E}">
        <p14:creationId xmlns:p14="http://schemas.microsoft.com/office/powerpoint/2010/main" val="276162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7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H="1">
            <a:off x="754560" y="4371186"/>
            <a:ext cx="8389440" cy="772314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" y="1851670"/>
            <a:ext cx="7271588" cy="649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2643321"/>
            <a:ext cx="28083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>
                <a:solidFill>
                  <a:srgbClr val="A8BDD2"/>
                </a:solidFill>
                <a:latin typeface="Helvetica" charset="0"/>
                <a:ea typeface="Helvetica" charset="0"/>
                <a:cs typeface="Helvetica" charset="0"/>
              </a:rPr>
              <a:t>Global Detention Project</a:t>
            </a:r>
          </a:p>
          <a:p>
            <a:pPr>
              <a:lnSpc>
                <a:spcPts val="1800"/>
              </a:lnSpc>
            </a:pPr>
            <a:r>
              <a:rPr lang="en-GB">
                <a:solidFill>
                  <a:srgbClr val="A8BDD2"/>
                </a:solidFill>
                <a:latin typeface="Helvetica" charset="0"/>
                <a:ea typeface="Helvetica" charset="0"/>
                <a:cs typeface="Helvetica" charset="0"/>
              </a:rPr>
              <a:t>Geneva, Switzerland</a:t>
            </a:r>
          </a:p>
          <a:p>
            <a:pPr>
              <a:lnSpc>
                <a:spcPts val="1800"/>
              </a:lnSpc>
            </a:pPr>
            <a:endParaRPr lang="en-GB">
              <a:solidFill>
                <a:srgbClr val="A8BDD2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ts val="1800"/>
              </a:lnSpc>
            </a:pPr>
            <a:r>
              <a:rPr lang="en-GB">
                <a:solidFill>
                  <a:srgbClr val="A8BDD2"/>
                </a:solidFill>
                <a:latin typeface="Helvetica" charset="0"/>
                <a:ea typeface="Helvetica" charset="0"/>
                <a:cs typeface="Helvetica" charset="0"/>
              </a:rPr>
              <a:t>+41 (0) 22 548 14 01</a:t>
            </a:r>
            <a:br>
              <a:rPr lang="en-GB">
                <a:solidFill>
                  <a:srgbClr val="A8BDD2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GB" sz="1200" err="1">
                <a:solidFill>
                  <a:srgbClr val="A8BDD2"/>
                </a:solidFill>
                <a:latin typeface="Helvetica" charset="0"/>
                <a:ea typeface="Helvetica" charset="0"/>
                <a:cs typeface="Helvetica" charset="0"/>
              </a:rPr>
              <a:t>admin@globaldetentionproject.org</a:t>
            </a:r>
            <a:endParaRPr lang="en-GB" sz="1200">
              <a:solidFill>
                <a:srgbClr val="A8BDD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124666" y="4746423"/>
            <a:ext cx="283982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1" i="0" kern="1200">
                <a:solidFill>
                  <a:srgbClr val="385773"/>
                </a:solidFill>
                <a:latin typeface="Museo Sans 500"/>
                <a:ea typeface="+mn-ea"/>
                <a:cs typeface="Museo Sans 5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Helvetica"/>
                <a:cs typeface="Helvetica"/>
              </a:rPr>
              <a:t>globaldetentionproject.org</a:t>
            </a:r>
          </a:p>
          <a:p>
            <a:endParaRPr lang="en-US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6819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solidFill>
              <a:srgbClr val="A8BDD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 txBox="1">
            <a:spLocks/>
          </p:cNvSpPr>
          <p:nvPr/>
        </p:nvSpPr>
        <p:spPr>
          <a:xfrm>
            <a:off x="6200089" y="4803998"/>
            <a:ext cx="283982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1" i="0" kern="1200">
                <a:solidFill>
                  <a:srgbClr val="385773"/>
                </a:solidFill>
                <a:latin typeface="Museo Sans 500"/>
                <a:ea typeface="+mn-ea"/>
                <a:cs typeface="Museo Sans 5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Helvetica"/>
                <a:cs typeface="Helvetica"/>
              </a:rPr>
              <a:t>globaldetentionproject.org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39502"/>
            <a:ext cx="4572000" cy="268277"/>
          </a:xfrm>
          <a:prstGeom prst="rect">
            <a:avLst/>
          </a:prstGeom>
          <a:solidFill>
            <a:srgbClr val="A8BDD2"/>
          </a:solidFill>
        </p:spPr>
        <p:txBody>
          <a:bodyPr vert="horz" lIns="90000" bIns="108000" anchor="ctr" anchorCtr="0">
            <a:noAutofit/>
          </a:bodyPr>
          <a:lstStyle>
            <a:lvl1pPr algn="ctr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0" i="0" kern="1200">
                <a:solidFill>
                  <a:srgbClr val="385773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1400" b="1" dirty="0">
                <a:latin typeface="Helvetica "/>
                <a:ea typeface="Helvetica Light" charset="0"/>
                <a:cs typeface="Helvetica "/>
              </a:rPr>
              <a:t>SLIDE 1: GDP Mission</a:t>
            </a:r>
            <a:endParaRPr lang="en-US" sz="1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8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9" t="2162" r="1352" b="556"/>
          <a:stretch/>
        </p:blipFill>
        <p:spPr bwMode="auto">
          <a:xfrm>
            <a:off x="1187624" y="1203597"/>
            <a:ext cx="3240000" cy="3240000"/>
          </a:xfrm>
          <a:prstGeom prst="rect">
            <a:avLst/>
          </a:prstGeom>
          <a:noFill/>
          <a:ln>
            <a:solidFill>
              <a:srgbClr val="A8BDD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/>
          <p:cNvPicPr>
            <a:picLocks noGrp="1" noChangeArrowheads="1"/>
          </p:cNvPicPr>
          <p:nvPr>
            <p:ph type="pic" sz="quarter" idx="12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8" t="3509" r="18306" b="18452"/>
          <a:stretch/>
        </p:blipFill>
        <p:spPr bwMode="auto">
          <a:xfrm>
            <a:off x="4572000" y="1203597"/>
            <a:ext cx="3240000" cy="3240000"/>
          </a:xfrm>
          <a:prstGeom prst="rect">
            <a:avLst/>
          </a:prstGeom>
          <a:noFill/>
          <a:ln>
            <a:solidFill>
              <a:srgbClr val="A8BDD2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Slide Number Placeholder 4"/>
          <p:cNvSpPr txBox="1">
            <a:spLocks/>
          </p:cNvSpPr>
          <p:nvPr/>
        </p:nvSpPr>
        <p:spPr>
          <a:xfrm>
            <a:off x="6200089" y="4803998"/>
            <a:ext cx="283982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1" i="0" kern="1200">
                <a:solidFill>
                  <a:srgbClr val="385773"/>
                </a:solidFill>
                <a:latin typeface="Museo Sans 500"/>
                <a:ea typeface="+mn-ea"/>
                <a:cs typeface="Museo Sans 5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Helvetica"/>
                <a:cs typeface="Helvetica"/>
              </a:rPr>
              <a:t>globaldetentionproject.org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9259" y="719297"/>
            <a:ext cx="4705817" cy="268277"/>
          </a:xfrm>
          <a:prstGeom prst="rect">
            <a:avLst/>
          </a:prstGeom>
          <a:solidFill>
            <a:srgbClr val="A8BDD2"/>
          </a:solidFill>
        </p:spPr>
        <p:txBody>
          <a:bodyPr vert="horz" lIns="90000" tIns="34290" rIns="68580" bIns="108000" anchor="ctr" anchorCtr="0">
            <a:noAutofit/>
          </a:bodyPr>
          <a:lstStyle>
            <a:lvl1pPr algn="ctr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0" i="0" kern="1200">
                <a:solidFill>
                  <a:srgbClr val="385773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1400" dirty="0">
                <a:latin typeface="Helvetica Light" charset="0"/>
                <a:ea typeface="Helvetica Light" charset="0"/>
                <a:cs typeface="Helvetica Light" charset="0"/>
              </a:rPr>
              <a:t>SLIDE 2: Mapping detention on migration routes</a:t>
            </a:r>
          </a:p>
        </p:txBody>
      </p:sp>
    </p:spTree>
    <p:extLst>
      <p:ext uri="{BB962C8B-B14F-4D97-AF65-F5344CB8AC3E}">
        <p14:creationId xmlns:p14="http://schemas.microsoft.com/office/powerpoint/2010/main" val="165364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656301"/>
            <a:ext cx="3602736" cy="201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Grp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726630"/>
            <a:ext cx="3602736" cy="201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963" y="2726630"/>
            <a:ext cx="3586590" cy="201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Picture Placeholder 2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557004797"/>
              </p:ext>
            </p:extLst>
          </p:nvPr>
        </p:nvGraphicFramePr>
        <p:xfrm>
          <a:off x="4637200" y="656301"/>
          <a:ext cx="3600400" cy="201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Slide Number Placeholder 4"/>
          <p:cNvSpPr txBox="1">
            <a:spLocks/>
          </p:cNvSpPr>
          <p:nvPr/>
        </p:nvSpPr>
        <p:spPr>
          <a:xfrm>
            <a:off x="6200089" y="4803998"/>
            <a:ext cx="283982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1" i="0" kern="1200">
                <a:solidFill>
                  <a:srgbClr val="385773"/>
                </a:solidFill>
                <a:latin typeface="Museo Sans 500"/>
                <a:ea typeface="+mn-ea"/>
                <a:cs typeface="Museo Sans 5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Helvetica"/>
                <a:cs typeface="Helvetica"/>
              </a:rPr>
              <a:t>globaldetentionproject.org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95486"/>
            <a:ext cx="5292080" cy="339501"/>
          </a:xfrm>
          <a:prstGeom prst="rect">
            <a:avLst/>
          </a:prstGeom>
          <a:solidFill>
            <a:srgbClr val="A8BDD2"/>
          </a:solidFill>
        </p:spPr>
        <p:txBody>
          <a:bodyPr vert="horz" lIns="90000" bIns="108000" anchor="ctr" anchorCtr="0">
            <a:noAutofit/>
          </a:bodyPr>
          <a:lstStyle>
            <a:lvl1pPr algn="ctr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0" i="0" kern="1200">
                <a:solidFill>
                  <a:srgbClr val="385773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1400" dirty="0">
                <a:ea typeface="Helvetica Light" charset="0"/>
              </a:rPr>
              <a:t>SIDE 3: Detention Centers around the World </a:t>
            </a:r>
          </a:p>
        </p:txBody>
      </p:sp>
    </p:spTree>
    <p:extLst>
      <p:ext uri="{BB962C8B-B14F-4D97-AF65-F5344CB8AC3E}">
        <p14:creationId xmlns:p14="http://schemas.microsoft.com/office/powerpoint/2010/main" val="372216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9031" y="879444"/>
            <a:ext cx="6624736" cy="3366609"/>
          </a:xfrm>
          <a:prstGeom prst="rect">
            <a:avLst/>
          </a:prstGeom>
          <a:noFill/>
          <a:ln>
            <a:solidFill>
              <a:srgbClr val="A8BDD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 txBox="1">
            <a:spLocks/>
          </p:cNvSpPr>
          <p:nvPr/>
        </p:nvSpPr>
        <p:spPr>
          <a:xfrm>
            <a:off x="6200089" y="4803998"/>
            <a:ext cx="283982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1" i="0" kern="1200">
                <a:solidFill>
                  <a:srgbClr val="385773"/>
                </a:solidFill>
                <a:latin typeface="Museo Sans 500"/>
                <a:ea typeface="+mn-ea"/>
                <a:cs typeface="Museo Sans 5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Helvetica"/>
                <a:cs typeface="Helvetica"/>
              </a:rPr>
              <a:t>globaldetentionproject.org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39502"/>
            <a:ext cx="4572000" cy="268277"/>
          </a:xfrm>
          <a:prstGeom prst="rect">
            <a:avLst/>
          </a:prstGeom>
          <a:solidFill>
            <a:srgbClr val="A8BDD2"/>
          </a:solidFill>
        </p:spPr>
        <p:txBody>
          <a:bodyPr vert="horz" lIns="90000" bIns="108000" anchor="ctr" anchorCtr="0">
            <a:noAutofit/>
          </a:bodyPr>
          <a:lstStyle>
            <a:lvl1pPr algn="ctr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0" i="0" kern="1200">
                <a:solidFill>
                  <a:srgbClr val="385773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1400" b="1" dirty="0">
                <a:ea typeface="Helvetica Light" charset="0"/>
              </a:rPr>
              <a:t>SLIDE 4: GDP Map of Detention Sites</a:t>
            </a:r>
          </a:p>
        </p:txBody>
      </p:sp>
    </p:spTree>
    <p:extLst>
      <p:ext uri="{BB962C8B-B14F-4D97-AF65-F5344CB8AC3E}">
        <p14:creationId xmlns:p14="http://schemas.microsoft.com/office/powerpoint/2010/main" val="82532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/>
          </p:cNvSpPr>
          <p:nvPr/>
        </p:nvSpPr>
        <p:spPr>
          <a:xfrm>
            <a:off x="6200089" y="4803998"/>
            <a:ext cx="283982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1" i="0" kern="1200">
                <a:solidFill>
                  <a:srgbClr val="385773"/>
                </a:solidFill>
                <a:latin typeface="Museo Sans 500"/>
                <a:ea typeface="+mn-ea"/>
                <a:cs typeface="Museo Sans 5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Helvetica"/>
                <a:cs typeface="Helvetica"/>
              </a:rPr>
              <a:t>globaldetentionproject.org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299" y="71225"/>
            <a:ext cx="4572000" cy="268277"/>
          </a:xfrm>
          <a:prstGeom prst="rect">
            <a:avLst/>
          </a:prstGeom>
          <a:solidFill>
            <a:srgbClr val="A8BDD2"/>
          </a:solidFill>
        </p:spPr>
        <p:txBody>
          <a:bodyPr vert="horz" lIns="90000" bIns="108000" anchor="ctr" anchorCtr="0">
            <a:noAutofit/>
          </a:bodyPr>
          <a:lstStyle>
            <a:lvl1pPr algn="ctr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0" i="0" kern="1200">
                <a:solidFill>
                  <a:srgbClr val="385773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1400" b="1" dirty="0">
                <a:latin typeface="Helvetica "/>
                <a:ea typeface="Helvetica Light" charset="0"/>
                <a:cs typeface="Helvetica "/>
              </a:rPr>
              <a:t>SLIDE 5: UN Special Procedures Appeal to Egypt 2024</a:t>
            </a:r>
            <a:endParaRPr lang="en-US" sz="1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9416" b="9416"/>
          <a:stretch/>
        </p:blipFill>
        <p:spPr>
          <a:xfrm>
            <a:off x="251520" y="531059"/>
            <a:ext cx="7596336" cy="4272939"/>
          </a:xfrm>
        </p:spPr>
      </p:pic>
    </p:spTree>
    <p:extLst>
      <p:ext uri="{BB962C8B-B14F-4D97-AF65-F5344CB8AC3E}">
        <p14:creationId xmlns:p14="http://schemas.microsoft.com/office/powerpoint/2010/main" val="146232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9031" y="876716"/>
            <a:ext cx="6624736" cy="3372066"/>
          </a:xfrm>
          <a:prstGeom prst="rect">
            <a:avLst/>
          </a:prstGeom>
          <a:noFill/>
          <a:ln>
            <a:solidFill>
              <a:srgbClr val="A8BDD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 txBox="1">
            <a:spLocks/>
          </p:cNvSpPr>
          <p:nvPr/>
        </p:nvSpPr>
        <p:spPr>
          <a:xfrm>
            <a:off x="6200089" y="4803998"/>
            <a:ext cx="283982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1" i="0" kern="1200">
                <a:solidFill>
                  <a:srgbClr val="385773"/>
                </a:solidFill>
                <a:latin typeface="Museo Sans 500"/>
                <a:ea typeface="+mn-ea"/>
                <a:cs typeface="Museo Sans 5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Helvetica"/>
                <a:cs typeface="Helvetica"/>
              </a:rPr>
              <a:t>globaldetentionproject.org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39502"/>
            <a:ext cx="4572000" cy="268277"/>
          </a:xfrm>
          <a:prstGeom prst="rect">
            <a:avLst/>
          </a:prstGeom>
          <a:solidFill>
            <a:srgbClr val="A8BDD2"/>
          </a:solidFill>
        </p:spPr>
        <p:txBody>
          <a:bodyPr vert="horz" lIns="90000" bIns="108000" anchor="ctr" anchorCtr="0">
            <a:noAutofit/>
          </a:bodyPr>
          <a:lstStyle>
            <a:lvl1pPr algn="ctr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0" i="0" kern="1200">
                <a:solidFill>
                  <a:srgbClr val="385773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GB" sz="1400" b="1" dirty="0">
                <a:latin typeface="Helvetica "/>
                <a:ea typeface="Helvetica Light" charset="0"/>
                <a:cs typeface="Helvetica "/>
              </a:rPr>
              <a:t>SLIDE 6: Detention centres in South America</a:t>
            </a:r>
            <a:endParaRPr lang="en-GB" sz="1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4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6200089" y="4803998"/>
            <a:ext cx="283982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1" i="0" kern="1200">
                <a:solidFill>
                  <a:srgbClr val="385773"/>
                </a:solidFill>
                <a:latin typeface="Museo Sans 500"/>
                <a:ea typeface="+mn-ea"/>
                <a:cs typeface="Museo Sans 5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Helvetica"/>
                <a:cs typeface="Helvetica"/>
              </a:rPr>
              <a:t>globaldetentionproject.org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95486"/>
            <a:ext cx="6516216" cy="360040"/>
          </a:xfrm>
          <a:solidFill>
            <a:srgbClr val="A8BDD2"/>
          </a:solidFill>
        </p:spPr>
        <p:txBody>
          <a:bodyPr bIns="108000" anchor="ctr" anchorCtr="0">
            <a:noAutofit/>
          </a:bodyPr>
          <a:lstStyle/>
          <a:p>
            <a:r>
              <a:rPr lang="en-US" sz="1400" b="1" dirty="0">
                <a:latin typeface="Helvetica "/>
                <a:ea typeface="Helvetica Light" charset="0"/>
                <a:cs typeface="Helvetica "/>
              </a:rPr>
              <a:t>SLIDE 7: EXTERNAL CONTEXT OF SPREAD OF DETENTION </a:t>
            </a:r>
            <a:endParaRPr lang="en-US" sz="1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99542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/>
              <a:t>Increasing scapegoating of migrants and refugees for societal problems. </a:t>
            </a:r>
          </a:p>
          <a:p>
            <a:endParaRPr lang="en-US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/>
              <a:t>The emergence of populist political regimes that eschew a rules-based international order. </a:t>
            </a:r>
          </a:p>
          <a:p>
            <a:endParaRPr lang="en-US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/>
              <a:t>Growing financial crises across the UN system.</a:t>
            </a:r>
          </a:p>
          <a:p>
            <a:endParaRPr lang="en-US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/>
              <a:t>Diminishing global support for regional and international human rights mechanisms. </a:t>
            </a:r>
            <a:endParaRPr lang="en-US" sz="1400" b="1" dirty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7465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/>
        </p:nvSpPr>
        <p:spPr>
          <a:xfrm>
            <a:off x="6200089" y="4803998"/>
            <a:ext cx="283982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1" i="0" kern="1200">
                <a:solidFill>
                  <a:srgbClr val="385773"/>
                </a:solidFill>
                <a:latin typeface="Museo Sans 500"/>
                <a:ea typeface="+mn-ea"/>
                <a:cs typeface="Museo Sans 50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Helvetica"/>
                <a:cs typeface="Helvetica"/>
              </a:rPr>
              <a:t>globaldetentionproject.org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95486"/>
            <a:ext cx="6516216" cy="360040"/>
          </a:xfrm>
          <a:solidFill>
            <a:srgbClr val="A8BDD2"/>
          </a:solidFill>
        </p:spPr>
        <p:txBody>
          <a:bodyPr bIns="108000" anchor="ctr" anchorCtr="0">
            <a:noAutofit/>
          </a:bodyPr>
          <a:lstStyle/>
          <a:p>
            <a:r>
              <a:rPr lang="en-US" sz="1400" b="1" dirty="0">
                <a:latin typeface="Helvetica "/>
                <a:ea typeface="Helvetica Light" charset="0"/>
                <a:cs typeface="Helvetica "/>
              </a:rPr>
              <a:t>SLIDE 8: THREE INHERENT ASPECTS OF IMMIGRATION</a:t>
            </a:r>
            <a:endParaRPr lang="en-US" sz="1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99542"/>
            <a:ext cx="81369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r>
              <a:rPr lang="en-US" sz="1600" b="1" dirty="0"/>
              <a:t>I. </a:t>
            </a:r>
            <a:r>
              <a:rPr lang="en-US" sz="1600" dirty="0"/>
              <a:t>People in immigration detention typically are not charged with crimes and thus are not afforded the full protection of the law.</a:t>
            </a:r>
          </a:p>
          <a:p>
            <a:endParaRPr lang="en-US" sz="1600" b="1" dirty="0"/>
          </a:p>
          <a:p>
            <a:r>
              <a:rPr lang="en-US" sz="1600" b="1" dirty="0"/>
              <a:t>II. </a:t>
            </a:r>
            <a:r>
              <a:rPr lang="en-US" sz="1600" dirty="0"/>
              <a:t>Immigration detainees are not supposed to return to the societies where they are detained. </a:t>
            </a:r>
          </a:p>
          <a:p>
            <a:endParaRPr lang="en-US" sz="1600" b="1" dirty="0"/>
          </a:p>
          <a:p>
            <a:r>
              <a:rPr lang="en-US" sz="1600" b="1" dirty="0"/>
              <a:t>III. </a:t>
            </a:r>
            <a:r>
              <a:rPr lang="en-US" sz="1600" dirty="0"/>
              <a:t>Countries often hide or disguise their immigration detention practices.</a:t>
            </a:r>
            <a:endParaRPr lang="en-US" sz="1600" b="1" dirty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22716756"/>
      </p:ext>
    </p:extLst>
  </p:cSld>
  <p:clrMapOvr>
    <a:masterClrMapping/>
  </p:clrMapOvr>
</p:sld>
</file>

<file path=ppt/theme/theme1.xml><?xml version="1.0" encoding="utf-8"?>
<a:theme xmlns:a="http://schemas.openxmlformats.org/drawingml/2006/main" name="GDP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GDP Presentation Template.potm</Template>
  <TotalTime>6985</TotalTime>
  <Words>351</Words>
  <Application>Microsoft Macintosh PowerPoint</Application>
  <PresentationFormat>On-screen Show (16:9)</PresentationFormat>
  <Paragraphs>61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Helvetica</vt:lpstr>
      <vt:lpstr>Helvetica </vt:lpstr>
      <vt:lpstr>Helvetica Light</vt:lpstr>
      <vt:lpstr>Museo Sans 500</vt:lpstr>
      <vt:lpstr>Wingdings</vt:lpstr>
      <vt:lpstr>GDP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7: EXTERNAL CONTEXT OF SPREAD OF DETENTION </vt:lpstr>
      <vt:lpstr>SLIDE 8: THREE INHERENT ASPECTS OF IMMIGRATION</vt:lpstr>
      <vt:lpstr>SLIDE 9: PATH FORWARD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Marasovic</dc:creator>
  <cp:lastModifiedBy>Michael Flynn</cp:lastModifiedBy>
  <cp:revision>663</cp:revision>
  <cp:lastPrinted>2017-04-05T14:58:34Z</cp:lastPrinted>
  <dcterms:created xsi:type="dcterms:W3CDTF">2017-03-11T20:24:11Z</dcterms:created>
  <dcterms:modified xsi:type="dcterms:W3CDTF">2026-04-11T14:09:33Z</dcterms:modified>
</cp:coreProperties>
</file>